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6" r:id="rId21"/>
    <p:sldId id="278" r:id="rId22"/>
    <p:sldId id="279" r:id="rId23"/>
    <p:sldId id="275" r:id="rId24"/>
  </p:sldIdLst>
  <p:sldSz cx="7199313" cy="953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173" y="3091608"/>
            <a:ext cx="4659145" cy="355359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173" y="6645205"/>
            <a:ext cx="4659145" cy="119821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59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5606266" y="2612825"/>
            <a:ext cx="1377896" cy="18002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3744958" y="4609714"/>
            <a:ext cx="5368868" cy="1800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13811" y="407014"/>
            <a:ext cx="495081" cy="1067831"/>
          </a:xfrm>
        </p:spPr>
        <p:txBody>
          <a:bodyPr/>
          <a:lstStyle>
            <a:lvl1pPr>
              <a:defRPr sz="2204" b="0" i="0" baseline="0">
                <a:latin typeface="+mj-lt"/>
              </a:defRPr>
            </a:lvl1pPr>
          </a:lstStyle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63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3" y="6901246"/>
            <a:ext cx="5056212" cy="788317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172" y="953929"/>
            <a:ext cx="5056214" cy="47696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2" indent="0">
              <a:buNone/>
              <a:defRPr sz="1260"/>
            </a:lvl2pPr>
            <a:lvl3pPr marL="719903" indent="0">
              <a:buNone/>
              <a:defRPr sz="1260"/>
            </a:lvl3pPr>
            <a:lvl4pPr marL="1079855" indent="0">
              <a:buNone/>
              <a:defRPr sz="1260"/>
            </a:lvl4pPr>
            <a:lvl5pPr marL="1439806" indent="0">
              <a:buNone/>
              <a:defRPr sz="1260"/>
            </a:lvl5pPr>
            <a:lvl6pPr marL="1799758" indent="0">
              <a:buNone/>
              <a:defRPr sz="1260"/>
            </a:lvl6pPr>
            <a:lvl7pPr marL="2159710" indent="0">
              <a:buNone/>
              <a:defRPr sz="1260"/>
            </a:lvl7pPr>
            <a:lvl8pPr marL="2519661" indent="0">
              <a:buNone/>
              <a:defRPr sz="1260"/>
            </a:lvl8pPr>
            <a:lvl9pPr marL="2879613" indent="0">
              <a:buNone/>
              <a:defRPr sz="12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74" y="7689560"/>
            <a:ext cx="5056213" cy="686740"/>
          </a:xfrm>
        </p:spPr>
        <p:txBody>
          <a:bodyPr>
            <a:normAutofit/>
          </a:bodyPr>
          <a:lstStyle>
            <a:lvl1pPr marL="0" indent="0">
              <a:buNone/>
              <a:defRPr sz="945">
                <a:solidFill>
                  <a:schemeClr val="accent1"/>
                </a:solidFill>
              </a:defRPr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66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1289571"/>
            <a:ext cx="5056214" cy="2299440"/>
          </a:xfrm>
        </p:spPr>
        <p:txBody>
          <a:bodyPr anchor="ctr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73" y="4880931"/>
            <a:ext cx="5056213" cy="3499510"/>
          </a:xfrm>
        </p:spPr>
        <p:txBody>
          <a:bodyPr anchor="ctr">
            <a:normAutofit/>
          </a:bodyPr>
          <a:lstStyle>
            <a:lvl1pPr marL="0" indent="0">
              <a:buNone/>
              <a:defRPr sz="1417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Rectangle 17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48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507607" y="910063"/>
            <a:ext cx="473649" cy="106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6298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0366" y="4034571"/>
            <a:ext cx="424348" cy="1061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6298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151" y="1271909"/>
            <a:ext cx="4850234" cy="4026695"/>
          </a:xfrm>
        </p:spPr>
        <p:txBody>
          <a:bodyPr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2241" y="5305829"/>
            <a:ext cx="4445357" cy="463351"/>
          </a:xfrm>
        </p:spPr>
        <p:txBody>
          <a:bodyPr>
            <a:normAutofit/>
          </a:bodyPr>
          <a:lstStyle>
            <a:lvl1pPr marL="0" indent="0">
              <a:buNone/>
              <a:defRPr lang="en-US" sz="1102" b="0" i="0" kern="1200" cap="small" dirty="0">
                <a:solidFill>
                  <a:schemeClr val="accent1"/>
                </a:solidFill>
                <a:ea typeface="+mn-ea"/>
              </a:defRPr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72" y="6955996"/>
            <a:ext cx="5056214" cy="1424446"/>
          </a:xfrm>
        </p:spPr>
        <p:txBody>
          <a:bodyPr anchor="ctr">
            <a:normAutofit/>
          </a:bodyPr>
          <a:lstStyle>
            <a:lvl1pPr marL="0" indent="0">
              <a:buNone/>
              <a:defRPr sz="1417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9"/>
            </a:lvl1pPr>
          </a:lstStyle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9"/>
            </a:lvl1pPr>
          </a:lstStyle>
          <a:p>
            <a:endParaRPr lang="es-MX"/>
          </a:p>
        </p:txBody>
      </p:sp>
      <p:sp>
        <p:nvSpPr>
          <p:cNvPr id="43" name="Rectangle 42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196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2861786"/>
            <a:ext cx="5056214" cy="2914784"/>
          </a:xfrm>
        </p:spPr>
        <p:txBody>
          <a:bodyPr anchor="b"/>
          <a:lstStyle>
            <a:lvl1pPr algn="l">
              <a:defRPr sz="314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72" y="7176583"/>
            <a:ext cx="5056214" cy="1196793"/>
          </a:xfrm>
        </p:spPr>
        <p:txBody>
          <a:bodyPr anchor="t"/>
          <a:lstStyle>
            <a:lvl1pPr marL="0" indent="0" algn="l">
              <a:buNone/>
              <a:defRPr sz="1575" cap="none">
                <a:solidFill>
                  <a:schemeClr val="accent1"/>
                </a:solidFill>
              </a:defRPr>
            </a:lvl1pPr>
            <a:lvl2pPr marL="35995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5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06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5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10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13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Rectangle 14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20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95" y="1289573"/>
            <a:ext cx="5057464" cy="987401"/>
          </a:xfrm>
        </p:spPr>
        <p:txBody>
          <a:bodyPr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95" y="3462409"/>
            <a:ext cx="1819502" cy="91520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4095" y="4377619"/>
            <a:ext cx="1819502" cy="400282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3579" y="3462412"/>
            <a:ext cx="1831912" cy="91520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83580" y="4377620"/>
            <a:ext cx="1831912" cy="4017637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5473" y="3462409"/>
            <a:ext cx="1821669" cy="915206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695474" y="4377615"/>
            <a:ext cx="1821668" cy="4017640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93871" y="3462410"/>
            <a:ext cx="0" cy="493284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05483" y="3462410"/>
            <a:ext cx="0" cy="493284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718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1303306"/>
            <a:ext cx="5057464" cy="973669"/>
          </a:xfrm>
        </p:spPr>
        <p:txBody>
          <a:bodyPr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70" y="5826152"/>
            <a:ext cx="1821924" cy="902756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04067" y="3462410"/>
            <a:ext cx="1584839" cy="201321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2" indent="0">
              <a:buNone/>
              <a:defRPr sz="1260"/>
            </a:lvl2pPr>
            <a:lvl3pPr marL="719903" indent="0">
              <a:buNone/>
              <a:defRPr sz="1260"/>
            </a:lvl3pPr>
            <a:lvl4pPr marL="1079855" indent="0">
              <a:buNone/>
              <a:defRPr sz="1260"/>
            </a:lvl4pPr>
            <a:lvl5pPr marL="1439806" indent="0">
              <a:buNone/>
              <a:defRPr sz="1260"/>
            </a:lvl5pPr>
            <a:lvl6pPr marL="1799758" indent="0">
              <a:buNone/>
              <a:defRPr sz="1260"/>
            </a:lvl6pPr>
            <a:lvl7pPr marL="2159710" indent="0">
              <a:buNone/>
              <a:defRPr sz="1260"/>
            </a:lvl7pPr>
            <a:lvl8pPr marL="2519661" indent="0">
              <a:buNone/>
              <a:defRPr sz="1260"/>
            </a:lvl8pPr>
            <a:lvl9pPr marL="2879613" indent="0">
              <a:buNone/>
              <a:defRPr sz="12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2170" y="6728909"/>
            <a:ext cx="1818157" cy="1651532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80309" y="5826153"/>
            <a:ext cx="1835182" cy="91520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795500" y="3462410"/>
            <a:ext cx="1594479" cy="201321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2" indent="0">
              <a:buNone/>
              <a:defRPr sz="1260"/>
            </a:lvl2pPr>
            <a:lvl3pPr marL="719903" indent="0">
              <a:buNone/>
              <a:defRPr sz="1260"/>
            </a:lvl3pPr>
            <a:lvl4pPr marL="1079855" indent="0">
              <a:buNone/>
              <a:defRPr sz="1260"/>
            </a:lvl4pPr>
            <a:lvl5pPr marL="1439806" indent="0">
              <a:buNone/>
              <a:defRPr sz="1260"/>
            </a:lvl5pPr>
            <a:lvl6pPr marL="1799758" indent="0">
              <a:buNone/>
              <a:defRPr sz="1260"/>
            </a:lvl6pPr>
            <a:lvl7pPr marL="2159710" indent="0">
              <a:buNone/>
              <a:defRPr sz="1260"/>
            </a:lvl7pPr>
            <a:lvl8pPr marL="2519661" indent="0">
              <a:buNone/>
              <a:defRPr sz="1260"/>
            </a:lvl8pPr>
            <a:lvl9pPr marL="2879613" indent="0">
              <a:buNone/>
              <a:defRPr sz="12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80309" y="6741362"/>
            <a:ext cx="1835182" cy="1639083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5473" y="5820960"/>
            <a:ext cx="1810451" cy="915207"/>
          </a:xfrm>
        </p:spPr>
        <p:txBody>
          <a:bodyPr anchor="b">
            <a:noAutofit/>
          </a:bodyPr>
          <a:lstStyle>
            <a:lvl1pPr marL="0" indent="0">
              <a:buNone/>
              <a:defRPr sz="1575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4806586" y="3462410"/>
            <a:ext cx="1589485" cy="201321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2" indent="0">
              <a:buNone/>
              <a:defRPr sz="1260"/>
            </a:lvl2pPr>
            <a:lvl3pPr marL="719903" indent="0">
              <a:buNone/>
              <a:defRPr sz="1260"/>
            </a:lvl3pPr>
            <a:lvl4pPr marL="1079855" indent="0">
              <a:buNone/>
              <a:defRPr sz="1260"/>
            </a:lvl4pPr>
            <a:lvl5pPr marL="1439806" indent="0">
              <a:buNone/>
              <a:defRPr sz="1260"/>
            </a:lvl5pPr>
            <a:lvl6pPr marL="1799758" indent="0">
              <a:buNone/>
              <a:defRPr sz="1260"/>
            </a:lvl6pPr>
            <a:lvl7pPr marL="2159710" indent="0">
              <a:buNone/>
              <a:defRPr sz="1260"/>
            </a:lvl7pPr>
            <a:lvl8pPr marL="2519661" indent="0">
              <a:buNone/>
              <a:defRPr sz="1260"/>
            </a:lvl8pPr>
            <a:lvl9pPr marL="2879613" indent="0">
              <a:buNone/>
              <a:defRPr sz="12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95473" y="6741361"/>
            <a:ext cx="1810451" cy="1653894"/>
          </a:xfrm>
        </p:spPr>
        <p:txBody>
          <a:bodyPr anchor="t">
            <a:normAutofit/>
          </a:bodyPr>
          <a:lstStyle>
            <a:lvl1pPr marL="0" indent="0">
              <a:buNone/>
              <a:defRPr sz="945"/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590319" y="3462410"/>
            <a:ext cx="0" cy="493284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05483" y="3462410"/>
            <a:ext cx="0" cy="493284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79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2" y="3462410"/>
            <a:ext cx="4994170" cy="4910967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9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162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56994" y="2013849"/>
            <a:ext cx="881391" cy="6359524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838" y="2013849"/>
            <a:ext cx="3492138" cy="635952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8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9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7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2" y="3140245"/>
            <a:ext cx="2442102" cy="4201213"/>
          </a:xfrm>
        </p:spPr>
        <p:txBody>
          <a:bodyPr anchor="ctr"/>
          <a:lstStyle>
            <a:lvl1pPr algn="l">
              <a:defRPr sz="251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31" y="3140245"/>
            <a:ext cx="2405009" cy="4201213"/>
          </a:xfrm>
        </p:spPr>
        <p:txBody>
          <a:bodyPr anchor="ctr"/>
          <a:lstStyle>
            <a:lvl1pPr marL="0" indent="0" algn="l">
              <a:buNone/>
              <a:defRPr sz="1575" cap="all">
                <a:solidFill>
                  <a:schemeClr val="accent1"/>
                </a:solidFill>
              </a:defRPr>
            </a:lvl1pPr>
            <a:lvl2pPr marL="35995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5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06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5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10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13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54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172" y="3462407"/>
            <a:ext cx="2863491" cy="491097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3653" y="3462408"/>
            <a:ext cx="2863491" cy="491096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67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71" y="3462410"/>
            <a:ext cx="2863490" cy="1056151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73" y="4518562"/>
            <a:ext cx="2863489" cy="38548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3653" y="3462410"/>
            <a:ext cx="2863491" cy="1056151"/>
          </a:xfrm>
        </p:spPr>
        <p:txBody>
          <a:bodyPr anchor="b">
            <a:noAutofit/>
          </a:bodyPr>
          <a:lstStyle>
            <a:lvl1pPr marL="0" indent="0">
              <a:buNone/>
              <a:defRPr sz="1890" b="0">
                <a:solidFill>
                  <a:schemeClr val="accent1"/>
                </a:solidFill>
              </a:defRPr>
            </a:lvl1pPr>
            <a:lvl2pPr marL="359952" indent="0">
              <a:buNone/>
              <a:defRPr sz="1575" b="1"/>
            </a:lvl2pPr>
            <a:lvl3pPr marL="719903" indent="0">
              <a:buNone/>
              <a:defRPr sz="1417" b="1"/>
            </a:lvl3pPr>
            <a:lvl4pPr marL="1079855" indent="0">
              <a:buNone/>
              <a:defRPr sz="1260" b="1"/>
            </a:lvl4pPr>
            <a:lvl5pPr marL="1439806" indent="0">
              <a:buNone/>
              <a:defRPr sz="1260" b="1"/>
            </a:lvl5pPr>
            <a:lvl6pPr marL="1799758" indent="0">
              <a:buNone/>
              <a:defRPr sz="1260" b="1"/>
            </a:lvl6pPr>
            <a:lvl7pPr marL="2159710" indent="0">
              <a:buNone/>
              <a:defRPr sz="1260" b="1"/>
            </a:lvl7pPr>
            <a:lvl8pPr marL="2519661" indent="0">
              <a:buNone/>
              <a:defRPr sz="1260" b="1"/>
            </a:lvl8pPr>
            <a:lvl9pPr marL="2879613" indent="0">
              <a:buNone/>
              <a:defRPr sz="126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53652" y="4518560"/>
            <a:ext cx="2863490" cy="385481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5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23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0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3" y="2082893"/>
            <a:ext cx="2135693" cy="2013850"/>
          </a:xfrm>
        </p:spPr>
        <p:txBody>
          <a:bodyPr anchor="b"/>
          <a:lstStyle>
            <a:lvl1pPr algn="l">
              <a:defRPr sz="189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7237" y="2020919"/>
            <a:ext cx="2860239" cy="635952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72" y="4293715"/>
            <a:ext cx="2135694" cy="4069168"/>
          </a:xfrm>
        </p:spPr>
        <p:txBody>
          <a:bodyPr/>
          <a:lstStyle>
            <a:lvl1pPr marL="0" indent="0">
              <a:buNone/>
              <a:defRPr sz="1102">
                <a:solidFill>
                  <a:schemeClr val="accent1"/>
                </a:solidFill>
              </a:defRPr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8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73" y="1894769"/>
            <a:ext cx="2351813" cy="2190514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18471" y="1837196"/>
            <a:ext cx="2197508" cy="586489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2" indent="0">
              <a:buNone/>
              <a:defRPr sz="1260"/>
            </a:lvl2pPr>
            <a:lvl3pPr marL="719903" indent="0">
              <a:buNone/>
              <a:defRPr sz="1260"/>
            </a:lvl3pPr>
            <a:lvl4pPr marL="1079855" indent="0">
              <a:buNone/>
              <a:defRPr sz="1260"/>
            </a:lvl4pPr>
            <a:lvl5pPr marL="1439806" indent="0">
              <a:buNone/>
              <a:defRPr sz="1260"/>
            </a:lvl5pPr>
            <a:lvl6pPr marL="1799758" indent="0">
              <a:buNone/>
              <a:defRPr sz="1260"/>
            </a:lvl6pPr>
            <a:lvl7pPr marL="2159710" indent="0">
              <a:buNone/>
              <a:defRPr sz="1260"/>
            </a:lvl7pPr>
            <a:lvl8pPr marL="2519661" indent="0">
              <a:buNone/>
              <a:defRPr sz="1260"/>
            </a:lvl8pPr>
            <a:lvl9pPr marL="2879613" indent="0">
              <a:buNone/>
              <a:defRPr sz="12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481" y="4296105"/>
            <a:ext cx="2363505" cy="3405986"/>
          </a:xfrm>
        </p:spPr>
        <p:txBody>
          <a:bodyPr>
            <a:normAutofit/>
          </a:bodyPr>
          <a:lstStyle>
            <a:lvl1pPr marL="0" indent="0">
              <a:buNone/>
              <a:defRPr sz="1102">
                <a:solidFill>
                  <a:schemeClr val="accent1"/>
                </a:solidFill>
              </a:defRPr>
            </a:lvl1pPr>
            <a:lvl2pPr marL="359952" indent="0">
              <a:buNone/>
              <a:defRPr sz="945"/>
            </a:lvl2pPr>
            <a:lvl3pPr marL="719903" indent="0">
              <a:buNone/>
              <a:defRPr sz="787"/>
            </a:lvl3pPr>
            <a:lvl4pPr marL="1079855" indent="0">
              <a:buNone/>
              <a:defRPr sz="709"/>
            </a:lvl4pPr>
            <a:lvl5pPr marL="1439806" indent="0">
              <a:buNone/>
              <a:defRPr sz="709"/>
            </a:lvl5pPr>
            <a:lvl6pPr marL="1799758" indent="0">
              <a:buNone/>
              <a:defRPr sz="709"/>
            </a:lvl6pPr>
            <a:lvl7pPr marL="2159710" indent="0">
              <a:buNone/>
              <a:defRPr sz="709"/>
            </a:lvl7pPr>
            <a:lvl8pPr marL="2519661" indent="0">
              <a:buNone/>
              <a:defRPr sz="709"/>
            </a:lvl8pPr>
            <a:lvl9pPr marL="2879613" indent="0">
              <a:buNone/>
              <a:defRPr sz="70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47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-3210"/>
            <a:ext cx="7199313" cy="954249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79907" y="1287493"/>
            <a:ext cx="4996435" cy="98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72" y="3462410"/>
            <a:ext cx="4994170" cy="491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87" y="8854230"/>
            <a:ext cx="3038919" cy="318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87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3560" y="8862503"/>
            <a:ext cx="779925" cy="31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9" b="1" i="0">
                <a:solidFill>
                  <a:schemeClr val="accent1"/>
                </a:solidFill>
              </a:defRPr>
            </a:lvl1pPr>
          </a:lstStyle>
          <a:p>
            <a:fld id="{961C5220-543F-4F59-BB4C-734E111A1248}" type="datetimeFigureOut">
              <a:rPr lang="es-MX" smtClean="0"/>
              <a:t>03/02/2020</a:t>
            </a:fld>
            <a:endParaRPr lang="es-MX"/>
          </a:p>
        </p:txBody>
      </p:sp>
      <p:sp>
        <p:nvSpPr>
          <p:cNvPr id="17" name="Rectangle 16"/>
          <p:cNvSpPr/>
          <p:nvPr/>
        </p:nvSpPr>
        <p:spPr>
          <a:xfrm>
            <a:off x="6098351" y="0"/>
            <a:ext cx="539948" cy="1529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4716" y="411355"/>
            <a:ext cx="495081" cy="10678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204" b="0" i="0">
                <a:solidFill>
                  <a:schemeClr val="bg1"/>
                </a:solidFill>
              </a:defRPr>
            </a:lvl1pPr>
          </a:lstStyle>
          <a:p>
            <a:fld id="{06FA707A-CB1F-4266-A62E-A1394B9771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3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</p:sldLayoutIdLst>
  <p:txStyles>
    <p:titleStyle>
      <a:lvl1pPr algn="l" defTabSz="359952" rtl="0" eaLnBrk="1" latinLnBrk="0" hangingPunct="1">
        <a:spcBef>
          <a:spcPct val="0"/>
        </a:spcBef>
        <a:buNone/>
        <a:defRPr sz="251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964" indent="-269964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927" indent="-223170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5898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71870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87841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8627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31119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78501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57375" indent="-179976" algn="l" defTabSz="359952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2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3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55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06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58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10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61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13" algn="l" defTabSz="359952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ai_seca@Hotmail.com" TargetMode="External"/><Relationship Id="rId3" Type="http://schemas.openxmlformats.org/officeDocument/2006/relationships/hyperlink" Target="mailto:f.rendon@ferenza.com.mx" TargetMode="External"/><Relationship Id="rId7" Type="http://schemas.openxmlformats.org/officeDocument/2006/relationships/hyperlink" Target="mailto:molina_jr@hot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.Onofre@Ferenza.com.mx" TargetMode="External"/><Relationship Id="rId5" Type="http://schemas.openxmlformats.org/officeDocument/2006/relationships/hyperlink" Target="mailto:h.coutino@Ferenza.com.mx" TargetMode="External"/><Relationship Id="rId4" Type="http://schemas.openxmlformats.org/officeDocument/2006/relationships/hyperlink" Target="mailto:administraci&#243;n@Ferenza.com.m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14D3EAA-C466-4BE2-BC8A-77D171D8D7B4}"/>
              </a:ext>
            </a:extLst>
          </p:cNvPr>
          <p:cNvSpPr/>
          <p:nvPr/>
        </p:nvSpPr>
        <p:spPr>
          <a:xfrm>
            <a:off x="390144" y="697516"/>
            <a:ext cx="6384816" cy="81442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ECBFE77-104F-4E3C-8DBF-6754095EB70E}"/>
              </a:ext>
            </a:extLst>
          </p:cNvPr>
          <p:cNvSpPr txBox="1">
            <a:spLocks/>
          </p:cNvSpPr>
          <p:nvPr/>
        </p:nvSpPr>
        <p:spPr>
          <a:xfrm>
            <a:off x="1939721" y="650878"/>
            <a:ext cx="4703192" cy="1003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59952" rtl="0" eaLnBrk="1" latinLnBrk="0" hangingPunct="1">
              <a:spcBef>
                <a:spcPct val="0"/>
              </a:spcBef>
              <a:buNone/>
              <a:defRPr sz="251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FERENZA CONSTRUCCIONES &amp; PROYECTOS S.A.DE C.V.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B4B72C9-D996-4732-A801-71A10ADD6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7" y="2882137"/>
            <a:ext cx="5703618" cy="251270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B8F9A26E-66E6-4B08-8F4B-C5CF21A4C76A}"/>
              </a:ext>
            </a:extLst>
          </p:cNvPr>
          <p:cNvSpPr txBox="1">
            <a:spLocks/>
          </p:cNvSpPr>
          <p:nvPr/>
        </p:nvSpPr>
        <p:spPr>
          <a:xfrm>
            <a:off x="2932144" y="8196658"/>
            <a:ext cx="3842816" cy="645114"/>
          </a:xfrm>
          <a:prstGeom prst="rect">
            <a:avLst/>
          </a:prstGeom>
        </p:spPr>
        <p:txBody>
          <a:bodyPr>
            <a:normAutofit/>
          </a:bodyPr>
          <a:lstStyle>
            <a:lvl1pPr marL="269964" indent="-269964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17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927" indent="-223170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5898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102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71870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7841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28627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31119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8501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57375" indent="-179976" algn="l" defTabSz="359952" rtl="0" eaLnBrk="1" latinLnBrk="0" hangingPunct="1">
              <a:spcBef>
                <a:spcPts val="78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4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b="1" dirty="0">
                <a:solidFill>
                  <a:schemeClr val="accent1"/>
                </a:solidFill>
              </a:rPr>
              <a:t>REPRESETANTE LEGAL</a:t>
            </a:r>
          </a:p>
          <a:p>
            <a:pPr marL="0" indent="0" algn="r">
              <a:buNone/>
            </a:pPr>
            <a:r>
              <a:rPr lang="es-MX" b="1" dirty="0">
                <a:solidFill>
                  <a:schemeClr val="accent1"/>
                </a:solidFill>
              </a:rPr>
              <a:t>ING. ADAN RENDON ZALAZAR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749F938-D81A-4FC6-85FF-DD042CBEAE9C}"/>
              </a:ext>
            </a:extLst>
          </p:cNvPr>
          <p:cNvSpPr/>
          <p:nvPr/>
        </p:nvSpPr>
        <p:spPr>
          <a:xfrm>
            <a:off x="6096000" y="697516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48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F3CA25E-E345-4A78-AF5C-8F57D22B16DB}"/>
              </a:ext>
            </a:extLst>
          </p:cNvPr>
          <p:cNvSpPr/>
          <p:nvPr/>
        </p:nvSpPr>
        <p:spPr>
          <a:xfrm>
            <a:off x="6096000" y="111204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101112"/>
            <a:ext cx="2727735" cy="1534420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ABASTECEDORA  ALMER SA DE CV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200" dirty="0"/>
              <a:t>PARQUE INDUSRTIAL, BENITO JUAREZ, ACCESO III, QRO.</a:t>
            </a:r>
          </a:p>
          <a:p>
            <a:pPr marL="0" indent="0" algn="just">
              <a:buNone/>
            </a:pPr>
            <a:r>
              <a:rPr lang="es-ES" sz="1200" dirty="0"/>
              <a:t>COLADO DE BANQUETAS , REHABILITADO DE CANAL DE MAMPOSTERIA. MANTENIMIENTO EN GENERAL.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60960"/>
            <a:ext cx="492443" cy="1972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ABASTECEDORA ALMER</a:t>
            </a:r>
          </a:p>
        </p:txBody>
      </p:sp>
      <p:pic>
        <p:nvPicPr>
          <p:cNvPr id="10" name="Picture 3" descr="C:\Users\Pavilion\Pictures\Parque Santiago\IMG_2902.JPG">
            <a:extLst>
              <a:ext uri="{FF2B5EF4-FFF2-40B4-BE49-F238E27FC236}">
                <a16:creationId xmlns:a16="http://schemas.microsoft.com/office/drawing/2014/main" xmlns="" id="{FD3E2A8B-BFA2-4237-BA18-E6EE047FD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6831"/>
          <a:stretch/>
        </p:blipFill>
        <p:spPr bwMode="auto">
          <a:xfrm rot="5400000">
            <a:off x="4248730" y="3099646"/>
            <a:ext cx="25200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vilion\Pictures\Parque Santiago\IMG_2912.JPG">
            <a:extLst>
              <a:ext uri="{FF2B5EF4-FFF2-40B4-BE49-F238E27FC236}">
                <a16:creationId xmlns:a16="http://schemas.microsoft.com/office/drawing/2014/main" xmlns="" id="{EAE19EFF-62E5-48BC-AD41-7284C873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59" y="5883794"/>
            <a:ext cx="3050171" cy="22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vilion\Pictures\Parque Santiago\IMG_2893.JPG">
            <a:extLst>
              <a:ext uri="{FF2B5EF4-FFF2-40B4-BE49-F238E27FC236}">
                <a16:creationId xmlns:a16="http://schemas.microsoft.com/office/drawing/2014/main" xmlns="" id="{FC05AB1F-9221-49A4-B835-7B236C17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5" y="5883794"/>
            <a:ext cx="3050171" cy="228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6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F3CA25E-E345-4A78-AF5C-8F57D22B16DB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534420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MIRADORES DEL MARQUES  33 CASAS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MX" sz="1200" dirty="0"/>
              <a:t>SUPERVICION DE VIVIENDAS DE TIPO SEMI-RESIDENCIAL, DISEÑO DE COCINA INTEGRAL Y PATIOS DE USOS MULTIPLES. 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-24385"/>
            <a:ext cx="492443" cy="23193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MIRADORES DEL MARQUES</a:t>
            </a:r>
          </a:p>
        </p:txBody>
      </p:sp>
      <p:pic>
        <p:nvPicPr>
          <p:cNvPr id="11" name="Picture 3" descr="E:\Construccion\IMG_3545.JPG">
            <a:extLst>
              <a:ext uri="{FF2B5EF4-FFF2-40B4-BE49-F238E27FC236}">
                <a16:creationId xmlns:a16="http://schemas.microsoft.com/office/drawing/2014/main" xmlns="" id="{C9AF6FA9-29F1-4335-93ED-EDD077B25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5"/>
          <a:stretch/>
        </p:blipFill>
        <p:spPr bwMode="auto">
          <a:xfrm>
            <a:off x="3625481" y="3223031"/>
            <a:ext cx="3192018" cy="216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Construccion\IMG_3546.JPG">
            <a:extLst>
              <a:ext uri="{FF2B5EF4-FFF2-40B4-BE49-F238E27FC236}">
                <a16:creationId xmlns:a16="http://schemas.microsoft.com/office/drawing/2014/main" xmlns="" id="{95C7283F-D31C-40E6-AC20-A9D86FAB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3" y="5604487"/>
            <a:ext cx="3313491" cy="248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Construccion\IMG_3547.JPG">
            <a:extLst>
              <a:ext uri="{FF2B5EF4-FFF2-40B4-BE49-F238E27FC236}">
                <a16:creationId xmlns:a16="http://schemas.microsoft.com/office/drawing/2014/main" xmlns="" id="{F5D969ED-4CAF-40C6-B2D7-F0C091E53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/>
          <a:stretch/>
        </p:blipFill>
        <p:spPr bwMode="auto">
          <a:xfrm>
            <a:off x="3625481" y="5604487"/>
            <a:ext cx="3179826" cy="248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0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534420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MISION CONCA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MX" sz="1200" dirty="0"/>
              <a:t>SUPERVICION DE VIVIENDAS DE TIPO SEMI-RESIDENCIAL, DISEÑO DE COCINA INTEGRAL Y PATIOS DE USOS MULTIPLES. 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109728"/>
            <a:ext cx="492443" cy="1502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MIISION CONCA</a:t>
            </a:r>
          </a:p>
        </p:txBody>
      </p:sp>
      <p:pic>
        <p:nvPicPr>
          <p:cNvPr id="10" name="4 Marcador de posición de imagen">
            <a:extLst>
              <a:ext uri="{FF2B5EF4-FFF2-40B4-BE49-F238E27FC236}">
                <a16:creationId xmlns:a16="http://schemas.microsoft.com/office/drawing/2014/main" xmlns="" id="{5608B0BC-1C63-4299-A3CB-D236EB4FE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2" b="13352"/>
          <a:stretch>
            <a:fillRect/>
          </a:stretch>
        </p:blipFill>
        <p:spPr>
          <a:xfrm>
            <a:off x="572428" y="5897408"/>
            <a:ext cx="2877907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5 Imagen">
            <a:extLst>
              <a:ext uri="{FF2B5EF4-FFF2-40B4-BE49-F238E27FC236}">
                <a16:creationId xmlns:a16="http://schemas.microsoft.com/office/drawing/2014/main" xmlns="" id="{4C286B87-A475-47F9-8766-038A2EFB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8"/>
          <a:stretch/>
        </p:blipFill>
        <p:spPr>
          <a:xfrm>
            <a:off x="4194699" y="3120149"/>
            <a:ext cx="2574032" cy="261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8 Imagen">
            <a:extLst>
              <a:ext uri="{FF2B5EF4-FFF2-40B4-BE49-F238E27FC236}">
                <a16:creationId xmlns:a16="http://schemas.microsoft.com/office/drawing/2014/main" xmlns="" id="{11F6CC7E-DCD0-403A-8650-1C74656CF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6" y="5897524"/>
            <a:ext cx="3112495" cy="233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50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042ED9B-EA79-4B84-8C35-118792070033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534420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FRACCCIONAMIENTO MIRADOR3ª SECCIÓN, QUERETARO.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109728"/>
            <a:ext cx="492443" cy="1950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MIRADOR 3ª SECCION</a:t>
            </a:r>
          </a:p>
        </p:txBody>
      </p:sp>
      <p:pic>
        <p:nvPicPr>
          <p:cNvPr id="18" name="4 Marcador de posición de imagen">
            <a:extLst>
              <a:ext uri="{FF2B5EF4-FFF2-40B4-BE49-F238E27FC236}">
                <a16:creationId xmlns:a16="http://schemas.microsoft.com/office/drawing/2014/main" xmlns="" id="{69EB6676-AACD-4F9E-AE47-1A8DC245E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9222"/>
          <a:stretch>
            <a:fillRect/>
          </a:stretch>
        </p:blipFill>
        <p:spPr>
          <a:xfrm>
            <a:off x="3795275" y="3029949"/>
            <a:ext cx="2924688" cy="285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6 Imagen">
            <a:extLst>
              <a:ext uri="{FF2B5EF4-FFF2-40B4-BE49-F238E27FC236}">
                <a16:creationId xmlns:a16="http://schemas.microsoft.com/office/drawing/2014/main" xmlns="" id="{D3D44737-AFC9-4CAC-B88F-6C4C4F75B1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"/>
          <a:stretch/>
        </p:blipFill>
        <p:spPr>
          <a:xfrm>
            <a:off x="430073" y="6103904"/>
            <a:ext cx="3093415" cy="197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8 Imagen">
            <a:extLst>
              <a:ext uri="{FF2B5EF4-FFF2-40B4-BE49-F238E27FC236}">
                <a16:creationId xmlns:a16="http://schemas.microsoft.com/office/drawing/2014/main" xmlns="" id="{D3E7967D-8A94-4E8E-B5DC-98E015D81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/>
          <a:stretch/>
        </p:blipFill>
        <p:spPr>
          <a:xfrm>
            <a:off x="3795274" y="6103904"/>
            <a:ext cx="2949581" cy="197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90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534420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CAMPESTRE ITALIANA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MX" sz="1200" dirty="0"/>
              <a:t>CONSTRUCCION DE CASA RESIDENCIAL, EN CUMBRES DE LAGO, SAN JUAN DEL RIO, QRO. </a:t>
            </a:r>
            <a:endParaRPr lang="es-ES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60960"/>
            <a:ext cx="492443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CAMPESTRE ITALIANA</a:t>
            </a:r>
          </a:p>
        </p:txBody>
      </p:sp>
      <p:pic>
        <p:nvPicPr>
          <p:cNvPr id="11" name="8 Marcador de posición de imagen">
            <a:extLst>
              <a:ext uri="{FF2B5EF4-FFF2-40B4-BE49-F238E27FC236}">
                <a16:creationId xmlns:a16="http://schemas.microsoft.com/office/drawing/2014/main" xmlns="" id="{8C2151FE-BA1A-45F7-A4B1-2858AD3F6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r="6566"/>
          <a:stretch/>
        </p:blipFill>
        <p:spPr>
          <a:xfrm>
            <a:off x="388928" y="5770912"/>
            <a:ext cx="310166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8 Imagen">
            <a:extLst>
              <a:ext uri="{FF2B5EF4-FFF2-40B4-BE49-F238E27FC236}">
                <a16:creationId xmlns:a16="http://schemas.microsoft.com/office/drawing/2014/main" xmlns="" id="{070CDC4B-CBD1-4A0A-96EC-B62737FDB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55" y="5770912"/>
            <a:ext cx="3169075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9 Imagen">
            <a:extLst>
              <a:ext uri="{FF2B5EF4-FFF2-40B4-BE49-F238E27FC236}">
                <a16:creationId xmlns:a16="http://schemas.microsoft.com/office/drawing/2014/main" xmlns="" id="{496ACDC3-F647-4302-88BE-616209144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55" y="3119427"/>
            <a:ext cx="3169075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60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450767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PARQUE SANTIAGO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Instalaciones eléctricas, sanitarias y hidráulicas.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146304"/>
            <a:ext cx="492443" cy="1828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PARQUE SANTIAGO</a:t>
            </a:r>
          </a:p>
        </p:txBody>
      </p:sp>
      <p:pic>
        <p:nvPicPr>
          <p:cNvPr id="10" name="7 Imagen">
            <a:extLst>
              <a:ext uri="{FF2B5EF4-FFF2-40B4-BE49-F238E27FC236}">
                <a16:creationId xmlns:a16="http://schemas.microsoft.com/office/drawing/2014/main" xmlns="" id="{5D95C117-2E1A-4F4D-BE93-CCCCB3223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9" y="4865489"/>
            <a:ext cx="2430016" cy="324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http://laguiainmobiliaria.com.mx/wp-content/uploads/2012/06/4.-Parque-Santiago-Reside.jpg">
            <a:extLst>
              <a:ext uri="{FF2B5EF4-FFF2-40B4-BE49-F238E27FC236}">
                <a16:creationId xmlns:a16="http://schemas.microsoft.com/office/drawing/2014/main" xmlns="" id="{68A2DCF2-1A92-4857-A599-449E472D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02361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Pavilion\Pictures\Parque Santiago\IMG_3086.JPG">
            <a:extLst>
              <a:ext uri="{FF2B5EF4-FFF2-40B4-BE49-F238E27FC236}">
                <a16:creationId xmlns:a16="http://schemas.microsoft.com/office/drawing/2014/main" xmlns="" id="{F221F198-4224-41AB-8BCD-54F2C8ECB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10436"/>
            <a:ext cx="3193432" cy="239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6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 HABITACIONALES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23032"/>
            <a:ext cx="2727735" cy="1450767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ALTOZANO (2018)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EJECUCION DE ACABADOS LOTE DE 10 CASA.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146304"/>
            <a:ext cx="492443" cy="10607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ALTOZANO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6AD967D-AB43-464B-B914-BE573E36B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3770" y="4822347"/>
            <a:ext cx="3855940" cy="2891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11C5E68-D7C6-4960-A46D-58CA52A73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599656" y="5828306"/>
            <a:ext cx="3157316" cy="23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67A852B-A14B-4A1E-963F-DE2971F1A0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56" y="3208020"/>
            <a:ext cx="3157316" cy="236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79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82392"/>
            <a:ext cx="6147534" cy="1450767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(Aura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 2018)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EJECUCION DE PROYECTO SHOWROOM AURA, DEPTO MUESTRA Y OFICINAS.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7138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6" y="3924907"/>
            <a:ext cx="2521011" cy="14180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6" y="5448398"/>
            <a:ext cx="2521011" cy="18907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23" y="3924907"/>
            <a:ext cx="2521011" cy="18907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18990"/>
          <a:stretch/>
        </p:blipFill>
        <p:spPr>
          <a:xfrm rot="5400000">
            <a:off x="1192401" y="7125271"/>
            <a:ext cx="1890757" cy="250530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24" y="6001974"/>
            <a:ext cx="2521011" cy="18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2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70035"/>
            <a:ext cx="6147534" cy="1450767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(Acceso Vial Natuur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 2019)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EJECUCION </a:t>
            </a:r>
            <a:r>
              <a:rPr lang="es-ES" sz="1400" dirty="0" smtClean="0"/>
              <a:t>DEL </a:t>
            </a:r>
            <a:r>
              <a:rPr lang="es-ES" sz="1400" dirty="0"/>
              <a:t>PROYECTO </a:t>
            </a:r>
            <a:r>
              <a:rPr lang="es-ES" sz="1400" dirty="0" smtClean="0"/>
              <a:t>VIAL DEL ACCESO NATUUR TOWERS	.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663283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7138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4" y="3658353"/>
            <a:ext cx="3122792" cy="23420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4" y="6247493"/>
            <a:ext cx="3122792" cy="2342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46" y="3658353"/>
            <a:ext cx="3122792" cy="2342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9" b="28369"/>
          <a:stretch/>
        </p:blipFill>
        <p:spPr>
          <a:xfrm>
            <a:off x="3756346" y="6258245"/>
            <a:ext cx="3108910" cy="23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5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70035"/>
            <a:ext cx="6147534" cy="1450767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(Acceso Vial Natuur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 2019)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EJECUCION </a:t>
            </a:r>
            <a:r>
              <a:rPr lang="es-ES" sz="1400" dirty="0" smtClean="0"/>
              <a:t>DEL </a:t>
            </a:r>
            <a:r>
              <a:rPr lang="es-ES" sz="1400" dirty="0"/>
              <a:t>PROYECTO </a:t>
            </a:r>
            <a:r>
              <a:rPr lang="es-ES" sz="1400" dirty="0" smtClean="0"/>
              <a:t>VIAL DEL ACCESO NATUUR TOWERS	.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663283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7138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4050098"/>
            <a:ext cx="3181861" cy="424248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24" y="4050098"/>
            <a:ext cx="3181861" cy="42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4B17D90-DE5F-44A4-85FB-E3D3F1D9F52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24256" y="1885950"/>
            <a:ext cx="3494088" cy="526415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s-MX" sz="1500" dirty="0">
                <a:latin typeface="Arial Narrow" panose="020B0606020202030204" pitchFamily="34" charset="0"/>
              </a:rPr>
              <a:t>ING. ADAN RENDON ZALAZAR</a:t>
            </a:r>
          </a:p>
          <a:p>
            <a:pPr marL="0" indent="0">
              <a:buNone/>
            </a:pPr>
            <a:r>
              <a:rPr lang="es-MX" sz="1200" b="1" dirty="0">
                <a:latin typeface="Arial Narrow" panose="020B0606020202030204" pitchFamily="34" charset="0"/>
              </a:rPr>
              <a:t>       </a:t>
            </a:r>
            <a:r>
              <a:rPr lang="es-MX" sz="1200" b="1" dirty="0" smtClean="0">
                <a:latin typeface="Arial Narrow" panose="020B0606020202030204" pitchFamily="34" charset="0"/>
              </a:rPr>
              <a:t>     REPRESENTANTE </a:t>
            </a:r>
            <a:r>
              <a:rPr lang="es-MX" sz="1200" b="1" dirty="0">
                <a:latin typeface="Arial Narrow" panose="020B0606020202030204" pitchFamily="34" charset="0"/>
              </a:rPr>
              <a:t>LEGAL</a:t>
            </a:r>
          </a:p>
          <a:p>
            <a:endParaRPr lang="es-ES" dirty="0">
              <a:latin typeface="Arial Narrow" panose="020B0606020202030204" pitchFamily="34" charset="0"/>
            </a:endParaRPr>
          </a:p>
          <a:p>
            <a:endParaRPr lang="es-ES" dirty="0" smtClean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Arial Narrow" panose="020B0606020202030204" pitchFamily="34" charset="0"/>
              </a:rPr>
              <a:t>KARLA ANDREA ALVAREZ</a:t>
            </a:r>
          </a:p>
          <a:p>
            <a:pPr marL="0" indent="0">
              <a:buNone/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          ADMINISTRACIÓN</a:t>
            </a:r>
            <a:endParaRPr lang="es-MX" dirty="0" smtClean="0">
              <a:latin typeface="Arial Narrow" panose="020B0606020202030204" pitchFamily="34" charset="0"/>
            </a:endParaRPr>
          </a:p>
          <a:p>
            <a:endParaRPr lang="es-ES" dirty="0" smtClean="0">
              <a:latin typeface="Arial Narrow" panose="020B0606020202030204" pitchFamily="34" charset="0"/>
            </a:endParaRPr>
          </a:p>
          <a:p>
            <a:endParaRPr lang="es-MX" dirty="0" smtClean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MX" sz="1600" dirty="0" smtClean="0">
                <a:latin typeface="Arial Narrow" panose="020B0606020202030204" pitchFamily="34" charset="0"/>
              </a:rPr>
              <a:t>ING</a:t>
            </a:r>
            <a:r>
              <a:rPr lang="es-MX" sz="1600" dirty="0">
                <a:latin typeface="Arial Narrow" panose="020B0606020202030204" pitchFamily="34" charset="0"/>
              </a:rPr>
              <a:t>. CARLOS H. COUTIÑO</a:t>
            </a:r>
          </a:p>
          <a:p>
            <a:pPr marL="0" indent="0">
              <a:buNone/>
            </a:pPr>
            <a:r>
              <a:rPr lang="es-MX" sz="1200" b="1" dirty="0">
                <a:latin typeface="Arial Narrow" panose="020B0606020202030204" pitchFamily="34" charset="0"/>
              </a:rPr>
              <a:t>       </a:t>
            </a:r>
            <a:r>
              <a:rPr lang="es-MX" sz="1200" b="1" dirty="0" smtClean="0">
                <a:latin typeface="Arial Narrow" panose="020B0606020202030204" pitchFamily="34" charset="0"/>
              </a:rPr>
              <a:t>    COORDINACION </a:t>
            </a:r>
            <a:r>
              <a:rPr lang="es-MX" sz="1200" b="1" dirty="0">
                <a:latin typeface="Arial Narrow" panose="020B0606020202030204" pitchFamily="34" charset="0"/>
              </a:rPr>
              <a:t>DE COSTOS Y PRESUPUESTOS</a:t>
            </a:r>
          </a:p>
          <a:p>
            <a:endParaRPr lang="es-ES" sz="1200" b="1" dirty="0" smtClean="0">
              <a:latin typeface="Arial Narrow" panose="020B0606020202030204" pitchFamily="34" charset="0"/>
            </a:endParaRPr>
          </a:p>
          <a:p>
            <a:pPr lvl="0">
              <a:buClr>
                <a:srgbClr val="F07F09"/>
              </a:buClr>
            </a:pPr>
            <a:endParaRPr lang="es-MX" sz="12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lvl="0">
              <a:buClr>
                <a:srgbClr val="F07F09"/>
              </a:buClr>
              <a:buFont typeface="Courier New" panose="02070309020205020404" pitchFamily="49" charset="0"/>
              <a:buChar char="o"/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ARQ. FERNANDO ONOFRE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es-MX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          </a:t>
            </a:r>
            <a:r>
              <a:rPr lang="es-MX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</a:rPr>
              <a:t>COORDINADOR DE PROYECTOS</a:t>
            </a:r>
          </a:p>
          <a:p>
            <a:pPr marL="0" lvl="0" indent="0">
              <a:buClr>
                <a:srgbClr val="F07F09"/>
              </a:buClr>
              <a:buNone/>
            </a:pPr>
            <a:endParaRPr lang="es-MX" sz="1200" b="1" dirty="0">
              <a:solidFill>
                <a:prstClr val="black">
                  <a:lumMod val="75000"/>
                  <a:lumOff val="25000"/>
                </a:prstClr>
              </a:solidFill>
              <a:latin typeface="Arial Narrow" panose="020B0606020202030204" pitchFamily="34" charset="0"/>
            </a:endParaRPr>
          </a:p>
          <a:p>
            <a:endParaRPr lang="es-MX" sz="1200" b="1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MX" sz="1600" dirty="0">
                <a:latin typeface="Arial Narrow" panose="020B0606020202030204" pitchFamily="34" charset="0"/>
              </a:rPr>
              <a:t>ING. GERONIMO MOLINA</a:t>
            </a:r>
          </a:p>
          <a:p>
            <a:pPr marL="0" indent="0">
              <a:buNone/>
            </a:pPr>
            <a:r>
              <a:rPr lang="es-MX" sz="1200" b="1" dirty="0">
                <a:latin typeface="Arial Narrow" panose="020B0606020202030204" pitchFamily="34" charset="0"/>
              </a:rPr>
              <a:t>       </a:t>
            </a:r>
            <a:r>
              <a:rPr lang="es-MX" sz="1200" b="1" dirty="0" smtClean="0">
                <a:latin typeface="Arial Narrow" panose="020B0606020202030204" pitchFamily="34" charset="0"/>
              </a:rPr>
              <a:t>   COORDINADOR DE OBRA</a:t>
            </a:r>
            <a:endParaRPr lang="es-MX" sz="1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12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1200" b="1" dirty="0">
              <a:latin typeface="Arial Narrow" panose="020B0606020202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s-MX" sz="1600" dirty="0">
                <a:latin typeface="Arial Narrow" panose="020B0606020202030204" pitchFamily="34" charset="0"/>
              </a:rPr>
              <a:t>C.P. EDUARDO RUIZ HERNÁNDEZ</a:t>
            </a:r>
          </a:p>
          <a:p>
            <a:pPr marL="0" indent="0">
              <a:buNone/>
            </a:pPr>
            <a:r>
              <a:rPr lang="es-MX" sz="1600" dirty="0">
                <a:latin typeface="Arial Narrow" panose="020B0606020202030204" pitchFamily="34" charset="0"/>
              </a:rPr>
              <a:t>     </a:t>
            </a:r>
            <a:r>
              <a:rPr lang="es-MX" sz="1600" dirty="0" smtClean="0">
                <a:latin typeface="Arial Narrow" panose="020B0606020202030204" pitchFamily="34" charset="0"/>
              </a:rPr>
              <a:t>   </a:t>
            </a:r>
            <a:r>
              <a:rPr lang="es-MX" sz="1200" b="1" dirty="0">
                <a:latin typeface="Arial Narrow" panose="020B0606020202030204" pitchFamily="34" charset="0"/>
              </a:rPr>
              <a:t>DEPTO. CONTADURIA</a:t>
            </a:r>
          </a:p>
          <a:p>
            <a:pPr marL="0" indent="0">
              <a:buNone/>
            </a:pPr>
            <a:endParaRPr lang="es-MX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DCB9E1D-AFDA-4CAC-B334-10FCD46F7C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256" y="841375"/>
            <a:ext cx="2609850" cy="914400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ADMINISTRACIÓN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D98404B-EFEF-4C0E-85B4-2DACD37A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88" y="8023501"/>
            <a:ext cx="1965435" cy="86586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9816605C-9FCE-4925-92A4-89F2C966258D}"/>
              </a:ext>
            </a:extLst>
          </p:cNvPr>
          <p:cNvCxnSpPr>
            <a:cxnSpLocks/>
          </p:cNvCxnSpPr>
          <p:nvPr/>
        </p:nvCxnSpPr>
        <p:spPr>
          <a:xfrm>
            <a:off x="4109610" y="1756447"/>
            <a:ext cx="0" cy="4783382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2C972817-CCBF-4401-B3D6-C7130E2B0AB6}"/>
              </a:ext>
            </a:extLst>
          </p:cNvPr>
          <p:cNvSpPr txBox="1">
            <a:spLocks/>
          </p:cNvSpPr>
          <p:nvPr/>
        </p:nvSpPr>
        <p:spPr>
          <a:xfrm>
            <a:off x="4339960" y="1816000"/>
            <a:ext cx="2728105" cy="5334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212598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2583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157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60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3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94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6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50"/>
              </a:lnSpc>
              <a:buNone/>
            </a:pPr>
            <a:r>
              <a:rPr lang="es-MX" dirty="0">
                <a:latin typeface="Arial Narrow" panose="020B0606020202030204" pitchFamily="34" charset="0"/>
              </a:rPr>
              <a:t>Email: </a:t>
            </a:r>
            <a:r>
              <a:rPr lang="es-MX" dirty="0" smtClean="0">
                <a:solidFill>
                  <a:schemeClr val="accent2"/>
                </a:solidFill>
                <a:latin typeface="Arial Narrow" panose="020B0606020202030204" pitchFamily="34" charset="0"/>
                <a:hlinkClick r:id="rId3"/>
              </a:rPr>
              <a:t>f.rendon@ferenza.com.mx</a:t>
            </a:r>
            <a:endParaRPr lang="es-MX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Tel</a:t>
            </a:r>
            <a:r>
              <a:rPr lang="es-MX" dirty="0">
                <a:latin typeface="Arial Narrow" panose="020B0606020202030204" pitchFamily="34" charset="0"/>
              </a:rPr>
              <a:t>. cel.: 442 432 8854</a:t>
            </a:r>
          </a:p>
          <a:p>
            <a:pPr marL="0" indent="0">
              <a:lnSpc>
                <a:spcPts val="1550"/>
              </a:lnSpc>
              <a:buNone/>
            </a:pP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Email: </a:t>
            </a:r>
            <a:r>
              <a:rPr lang="es-MX" dirty="0" smtClean="0">
                <a:latin typeface="Arial Narrow" panose="020B0606020202030204" pitchFamily="34" charset="0"/>
                <a:hlinkClick r:id="rId4"/>
              </a:rPr>
              <a:t>administración@Ferenza.com.mx</a:t>
            </a:r>
            <a:endParaRPr lang="es-MX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Tel.: 2 54 2318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>
                <a:latin typeface="Arial Narrow" panose="020B0606020202030204" pitchFamily="34" charset="0"/>
              </a:rPr>
              <a:t>Email: </a:t>
            </a:r>
            <a:r>
              <a:rPr lang="es-MX" dirty="0" smtClean="0">
                <a:latin typeface="Arial Narrow" panose="020B0606020202030204" pitchFamily="34" charset="0"/>
                <a:hlinkClick r:id="rId5"/>
              </a:rPr>
              <a:t>h.coutino@Ferenza.com.mx</a:t>
            </a:r>
            <a:endParaRPr lang="es-MX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Tel</a:t>
            </a:r>
            <a:r>
              <a:rPr lang="es-MX" dirty="0">
                <a:latin typeface="Arial Narrow" panose="020B0606020202030204" pitchFamily="34" charset="0"/>
              </a:rPr>
              <a:t>. Cel.: 442 </a:t>
            </a:r>
            <a:r>
              <a:rPr lang="es-MX" dirty="0" smtClean="0">
                <a:latin typeface="Arial Narrow" panose="020B0606020202030204" pitchFamily="34" charset="0"/>
              </a:rPr>
              <a:t>493 1502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Email: </a:t>
            </a:r>
            <a:r>
              <a:rPr lang="es-MX" dirty="0" smtClean="0">
                <a:latin typeface="Arial Narrow" panose="020B0606020202030204" pitchFamily="34" charset="0"/>
                <a:hlinkClick r:id="rId6"/>
              </a:rPr>
              <a:t>f.Onofre@Ferenza.com.mx</a:t>
            </a:r>
            <a:endParaRPr lang="es-MX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Tel</a:t>
            </a:r>
            <a:r>
              <a:rPr lang="es-MX" dirty="0">
                <a:latin typeface="Arial Narrow" panose="020B0606020202030204" pitchFamily="34" charset="0"/>
              </a:rPr>
              <a:t>. Cel.: </a:t>
            </a:r>
            <a:r>
              <a:rPr lang="es-MX" dirty="0" smtClean="0">
                <a:latin typeface="Arial Narrow" panose="020B0606020202030204" pitchFamily="34" charset="0"/>
              </a:rPr>
              <a:t>442 423 1543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endParaRPr lang="es-MX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 smtClean="0">
                <a:latin typeface="Arial Narrow" panose="020B0606020202030204" pitchFamily="34" charset="0"/>
              </a:rPr>
              <a:t>Email</a:t>
            </a:r>
            <a:r>
              <a:rPr lang="es-MX" dirty="0">
                <a:latin typeface="Arial Narrow" panose="020B0606020202030204" pitchFamily="34" charset="0"/>
              </a:rPr>
              <a:t>: </a:t>
            </a:r>
            <a:r>
              <a:rPr lang="es-MX" dirty="0">
                <a:latin typeface="Arial Narrow" panose="020B0606020202030204" pitchFamily="34" charset="0"/>
                <a:hlinkClick r:id="rId7"/>
              </a:rPr>
              <a:t>molina_jr@hotmail.com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>
                <a:latin typeface="Arial Narrow" panose="020B0606020202030204" pitchFamily="34" charset="0"/>
              </a:rPr>
              <a:t>Tel. Cel.: 442 168 7052</a:t>
            </a:r>
          </a:p>
          <a:p>
            <a:pPr marL="0" indent="0">
              <a:lnSpc>
                <a:spcPts val="1550"/>
              </a:lnSpc>
              <a:buNone/>
            </a:pP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>
                <a:latin typeface="Arial Narrow" panose="020B0606020202030204" pitchFamily="34" charset="0"/>
              </a:rPr>
              <a:t>Email: </a:t>
            </a:r>
            <a:r>
              <a:rPr lang="es-MX" dirty="0">
                <a:latin typeface="Arial Narrow" panose="020B0606020202030204" pitchFamily="34" charset="0"/>
                <a:hlinkClick r:id="rId8"/>
              </a:rPr>
              <a:t>sai_seca@Hotmail.com</a:t>
            </a:r>
            <a:endParaRPr lang="es-MX" dirty="0">
              <a:latin typeface="Arial Narrow" panose="020B0606020202030204" pitchFamily="34" charset="0"/>
            </a:endParaRPr>
          </a:p>
          <a:p>
            <a:pPr marL="0" indent="0">
              <a:lnSpc>
                <a:spcPts val="1550"/>
              </a:lnSpc>
              <a:buNone/>
            </a:pPr>
            <a:r>
              <a:rPr lang="es-MX" dirty="0">
                <a:latin typeface="Arial Narrow" panose="020B0606020202030204" pitchFamily="34" charset="0"/>
              </a:rPr>
              <a:t>Tel. Cel.: 442 432 8854</a:t>
            </a:r>
          </a:p>
          <a:p>
            <a:pPr marL="0" indent="0">
              <a:buNone/>
            </a:pPr>
            <a:endParaRPr lang="es-MX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48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82393"/>
            <a:ext cx="6147534" cy="73699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(Biosfera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200" dirty="0"/>
              <a:t>EJECUCION </a:t>
            </a:r>
            <a:r>
              <a:rPr lang="es-ES" sz="1200" dirty="0" smtClean="0"/>
              <a:t>DEL </a:t>
            </a:r>
            <a:r>
              <a:rPr lang="es-ES" sz="1200" dirty="0"/>
              <a:t>PROYECTO </a:t>
            </a:r>
            <a:r>
              <a:rPr lang="es-ES" sz="1200" dirty="0" smtClean="0"/>
              <a:t>DE ALBERCAS Y SPA EN TORRE DEPARTAMENTALES</a:t>
            </a:r>
            <a:endParaRPr lang="es-ES" sz="1200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04781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54" y="6255531"/>
            <a:ext cx="2928878" cy="21966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54" y="3972957"/>
            <a:ext cx="2928878" cy="21966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5" y="3972956"/>
            <a:ext cx="3281669" cy="44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9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82393"/>
            <a:ext cx="6147534" cy="73699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(Biosfera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200" dirty="0"/>
              <a:t>EJECUCION </a:t>
            </a:r>
            <a:r>
              <a:rPr lang="es-ES" sz="1200" dirty="0" smtClean="0"/>
              <a:t>DEL </a:t>
            </a:r>
            <a:r>
              <a:rPr lang="es-ES" sz="1200" dirty="0"/>
              <a:t>PROYECTO </a:t>
            </a:r>
            <a:r>
              <a:rPr lang="es-ES" sz="1200" dirty="0" smtClean="0"/>
              <a:t>DE ALBERCAS Y SPA EN TORRE DEPARTAMENTALES</a:t>
            </a:r>
            <a:endParaRPr lang="es-ES" sz="1200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96" y="8559800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04781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29" y="3863136"/>
            <a:ext cx="2999372" cy="22495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1" y="3863136"/>
            <a:ext cx="3522499" cy="46966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29" y="6281816"/>
            <a:ext cx="2999372" cy="224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82393"/>
            <a:ext cx="6147534" cy="736992"/>
          </a:xfrm>
        </p:spPr>
        <p:txBody>
          <a:bodyPr>
            <a:normAutofit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(Biosfera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200" dirty="0"/>
              <a:t>EJECUCION </a:t>
            </a:r>
            <a:r>
              <a:rPr lang="es-ES" sz="1200" dirty="0" smtClean="0"/>
              <a:t>DEL </a:t>
            </a:r>
            <a:r>
              <a:rPr lang="es-ES" sz="1200" dirty="0"/>
              <a:t>PROYECTO </a:t>
            </a:r>
            <a:r>
              <a:rPr lang="es-ES" sz="1200" dirty="0" smtClean="0"/>
              <a:t>DE ALBERCAS Y SPA EN TORRE DEPARTAMENTALES</a:t>
            </a:r>
            <a:endParaRPr lang="es-ES" sz="1200" dirty="0" smtClean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96" y="8559800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04781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1" y="3706320"/>
            <a:ext cx="3519200" cy="2639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01" y="5920400"/>
            <a:ext cx="3519200" cy="26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1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0508449-3C45-4A32-A763-A886DC83DFE9}"/>
              </a:ext>
            </a:extLst>
          </p:cNvPr>
          <p:cNvSpPr/>
          <p:nvPr/>
        </p:nvSpPr>
        <p:spPr>
          <a:xfrm>
            <a:off x="6096000" y="129492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2982392"/>
            <a:ext cx="6147534" cy="1450767"/>
          </a:xfrm>
        </p:spPr>
        <p:txBody>
          <a:bodyPr>
            <a:normAutofit fontScale="77500" lnSpcReduction="20000"/>
          </a:bodyPr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HERCESA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FERROCARRIL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(Natuur </a:t>
            </a:r>
            <a:r>
              <a:rPr lang="es-MX" sz="1800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Towers)</a:t>
            </a:r>
            <a:endParaRPr lang="es-ES" sz="1800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r>
              <a:rPr lang="es-ES" sz="1400" dirty="0"/>
              <a:t>EJECUCION </a:t>
            </a:r>
            <a:r>
              <a:rPr lang="es-ES" sz="1400" dirty="0" smtClean="0"/>
              <a:t>DEL </a:t>
            </a:r>
            <a:r>
              <a:rPr lang="es-ES" sz="1400" dirty="0"/>
              <a:t>PROYECTO </a:t>
            </a:r>
            <a:r>
              <a:rPr lang="es-ES" sz="1400" dirty="0" smtClean="0"/>
              <a:t>DE AMENIDADES DE NATUUR TOWERS</a:t>
            </a:r>
            <a:r>
              <a:rPr lang="es-ES" sz="1400" dirty="0" smtClean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Sanitario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Pluvial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Bardas perimetrales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1400" dirty="0" smtClean="0"/>
              <a:t>Pórtico Acceso</a:t>
            </a:r>
            <a:endParaRPr lang="es-ES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7138" y="49900"/>
            <a:ext cx="492443" cy="19861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HERCESA FERROCARRIL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25" y="4569083"/>
            <a:ext cx="2930315" cy="21977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6" y="6932159"/>
            <a:ext cx="2930315" cy="21977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6" y="4569083"/>
            <a:ext cx="2930315" cy="219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DCB9E1D-AFDA-4CAC-B334-10FCD46F7C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0257" y="1593028"/>
            <a:ext cx="2609850" cy="739775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QUIÉNES SOMOS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45B9EA8-132A-451E-94A8-FDBFC85FC245}"/>
              </a:ext>
            </a:extLst>
          </p:cNvPr>
          <p:cNvSpPr txBox="1"/>
          <p:nvPr/>
        </p:nvSpPr>
        <p:spPr>
          <a:xfrm>
            <a:off x="780257" y="2193200"/>
            <a:ext cx="57443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Somos una empresa con 9 años de experiencia, en el desarrollo de proyectos de construcción de obra civil publica y privada. Logrando ofrecer nuestros servicios de calidad a empresas importante de talla nacional e internacional. 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B5213C16-716C-42AE-9D64-D4CEC405E466}"/>
              </a:ext>
            </a:extLst>
          </p:cNvPr>
          <p:cNvSpPr txBox="1">
            <a:spLocks/>
          </p:cNvSpPr>
          <p:nvPr/>
        </p:nvSpPr>
        <p:spPr bwMode="gray">
          <a:xfrm>
            <a:off x="815426" y="4095208"/>
            <a:ext cx="2609850" cy="73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NUESTRA POLITICA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589B602-43F6-4E07-93F4-98AB91F76C72}"/>
              </a:ext>
            </a:extLst>
          </p:cNvPr>
          <p:cNvSpPr txBox="1"/>
          <p:nvPr/>
        </p:nvSpPr>
        <p:spPr>
          <a:xfrm>
            <a:off x="780258" y="4927669"/>
            <a:ext cx="5744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Estamos comprometidos con los estándares de calidad, apegados a las necesidades de nuestros clientes, así como la satisfacción total de nuestros trabajos. Trabajando siempre con mano de obra especializada para cada encomienda y con materiales de alta calidad, ofreciendo de esta manera un producto de excelencia; esforzándonos día a día a conseguir la plena satisfacción de nuestros clientes en base a la honestidad y responsabilidad.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470B0FE-756B-4062-8534-DFDEC81F4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88" y="8023501"/>
            <a:ext cx="1965435" cy="8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DCB9E1D-AFDA-4CAC-B334-10FCD46F7C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426" y="1471441"/>
            <a:ext cx="2609850" cy="739775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VISIÓN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45B9EA8-132A-451E-94A8-FDBFC85FC245}"/>
              </a:ext>
            </a:extLst>
          </p:cNvPr>
          <p:cNvSpPr txBox="1"/>
          <p:nvPr/>
        </p:nvSpPr>
        <p:spPr>
          <a:xfrm>
            <a:off x="780258" y="2211216"/>
            <a:ext cx="57443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Ser un empresa que participe activamente en los procesos productivos de nuestros clientes, con base en el incremento de la productividad de las empresas, partiendo de instalaciones funcionales, prácticas, confiables y seguras.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B5213C16-716C-42AE-9D64-D4CEC405E466}"/>
              </a:ext>
            </a:extLst>
          </p:cNvPr>
          <p:cNvSpPr txBox="1">
            <a:spLocks/>
          </p:cNvSpPr>
          <p:nvPr/>
        </p:nvSpPr>
        <p:spPr bwMode="gray">
          <a:xfrm>
            <a:off x="815426" y="4171641"/>
            <a:ext cx="2609850" cy="73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MISIÓN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589B602-43F6-4E07-93F4-98AB91F76C72}"/>
              </a:ext>
            </a:extLst>
          </p:cNvPr>
          <p:cNvSpPr txBox="1"/>
          <p:nvPr/>
        </p:nvSpPr>
        <p:spPr>
          <a:xfrm>
            <a:off x="780258" y="5004101"/>
            <a:ext cx="5744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Ser la constructora líder en procesos de mantenimiento y construcción, en base de la vanguardia de atención, servicio y calidad de nuestros productos.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17DF29E-FC75-4164-9167-D74D88129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88" y="8023501"/>
            <a:ext cx="1965435" cy="8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6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49617A35-7309-4FFF-BE06-71B28E0751A9}"/>
              </a:ext>
            </a:extLst>
          </p:cNvPr>
          <p:cNvSpPr txBox="1">
            <a:spLocks/>
          </p:cNvSpPr>
          <p:nvPr/>
        </p:nvSpPr>
        <p:spPr bwMode="gray">
          <a:xfrm>
            <a:off x="780257" y="1162366"/>
            <a:ext cx="2609850" cy="73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CAMPO DE ACCION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CAEDFC-7DB1-49FA-AD85-E716A2CAF254}"/>
              </a:ext>
            </a:extLst>
          </p:cNvPr>
          <p:cNvSpPr txBox="1"/>
          <p:nvPr/>
        </p:nvSpPr>
        <p:spPr>
          <a:xfrm>
            <a:off x="780257" y="1944380"/>
            <a:ext cx="57443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Ofrecemos servicios en todo tipo de proyecto constructivo, buscando siempre la satisfacción total de nuestros clientes, al contar con profesionales capacitados para cualquier proyecto.</a:t>
            </a:r>
          </a:p>
          <a:p>
            <a:pPr algn="just"/>
            <a:r>
              <a:rPr lang="es-MX" sz="1400" dirty="0"/>
              <a:t> </a:t>
            </a:r>
          </a:p>
          <a:p>
            <a:pPr algn="just"/>
            <a:r>
              <a:rPr lang="es-MX" sz="1400" dirty="0"/>
              <a:t>Somos especialistas en trabajos como:</a:t>
            </a:r>
          </a:p>
          <a:p>
            <a:pPr algn="just"/>
            <a:endParaRPr lang="es-MX" sz="1400" dirty="0"/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Supervisión de proceso constructivo y supervisión de mano de obra.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Albañilerías (block, tabique rojo, tabicón etc.)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Estructuras de acero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Movimientos de tierras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Cimentaciones a base de losa de cimentación, zapatas de concreto reforzado, zapatas de mampostería.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Losas de concreto armado, vigueta y bovedilla, losas de nervaduras.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Remodelaciones de interiores y exteriores.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Muros y plafones de tabla roca.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Colocación de piso cerámico y colocación de piso laminado.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Aplicación de pintura.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Aplicación de yeso. 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Instalaciones eléctricas.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Instalaciones Sanitarias.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Instalaciones hidráulicas.</a:t>
            </a:r>
          </a:p>
          <a:p>
            <a:pPr marL="285748" indent="-285748" algn="just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1400" dirty="0"/>
              <a:t>Obra civil en general.</a:t>
            </a:r>
          </a:p>
          <a:p>
            <a:pPr lvl="0" algn="just"/>
            <a:endParaRPr lang="es-MX" sz="1400" dirty="0"/>
          </a:p>
          <a:p>
            <a:pPr lvl="0" algn="just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5DC08D-90B5-4133-AFCC-05C3C2A57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88" y="8023501"/>
            <a:ext cx="1965435" cy="8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35224"/>
            <a:ext cx="2727735" cy="1792328"/>
          </a:xfrm>
        </p:spPr>
        <p:txBody>
          <a:bodyPr/>
          <a:lstStyle/>
          <a:p>
            <a:r>
              <a:rPr lang="es-MX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SCHUNK  MEXICO</a:t>
            </a:r>
          </a:p>
          <a:p>
            <a:pPr marL="0" indent="0" algn="just">
              <a:buNone/>
            </a:pPr>
            <a:r>
              <a:rPr lang="es-MX" sz="1200" dirty="0"/>
              <a:t>REMODELACION DE OFICINAS CORPORATIVAS SCHUNK. SE INTEGRARON NUEVAS AREAS ADMINISTRATIVAS, OFICINAS GERENCIALES, REALIZACION DE INSTALACIONES ESPECIALES, DISEÑO Y CONTRUCCION.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093551" y="51340"/>
            <a:ext cx="492443" cy="1437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SCHUNK  MEXICO</a:t>
            </a:r>
          </a:p>
        </p:txBody>
      </p:sp>
      <p:pic>
        <p:nvPicPr>
          <p:cNvPr id="9" name="Picture 3" descr="E:\Construccion\IMG_3358.JPG">
            <a:extLst>
              <a:ext uri="{FF2B5EF4-FFF2-40B4-BE49-F238E27FC236}">
                <a16:creationId xmlns:a16="http://schemas.microsoft.com/office/drawing/2014/main" xmlns="" id="{CD61D2EE-321F-4FA1-A93F-05CB336D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37" y="3302617"/>
            <a:ext cx="3046681" cy="2285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Construccion\IMG_3361.JPG">
            <a:extLst>
              <a:ext uri="{FF2B5EF4-FFF2-40B4-BE49-F238E27FC236}">
                <a16:creationId xmlns:a16="http://schemas.microsoft.com/office/drawing/2014/main" xmlns="" id="{9BBEA526-9845-4762-8E25-406B153A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6" y="5823898"/>
            <a:ext cx="2927026" cy="2285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Construccion\IMG_3360.JPG">
            <a:extLst>
              <a:ext uri="{FF2B5EF4-FFF2-40B4-BE49-F238E27FC236}">
                <a16:creationId xmlns:a16="http://schemas.microsoft.com/office/drawing/2014/main" xmlns="" id="{2F40489D-4411-4214-B7F1-DE7CD154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37" y="5823898"/>
            <a:ext cx="3046681" cy="228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4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35224"/>
            <a:ext cx="2727735" cy="1534420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ALPIN DE MEXICO SA DE CV</a:t>
            </a:r>
          </a:p>
          <a:p>
            <a:pPr marL="0" indent="0" algn="just">
              <a:buNone/>
            </a:pPr>
            <a:r>
              <a:rPr lang="es-ES" sz="1200" dirty="0"/>
              <a:t>CONSTRUCCION DE OFICINAS 2 NIVELES EN NAVE ALPIN. SE DESARROLLARON TODAS LAS INSTALACIONES NESESARIAS PARA SU CORRECTA FUNCION.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093551" y="39148"/>
            <a:ext cx="492443" cy="1437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ALPIN DE MEXICO</a:t>
            </a:r>
          </a:p>
        </p:txBody>
      </p:sp>
      <p:pic>
        <p:nvPicPr>
          <p:cNvPr id="12" name="Picture 2" descr="E:\Construccion\IMG_3459.JPG">
            <a:extLst>
              <a:ext uri="{FF2B5EF4-FFF2-40B4-BE49-F238E27FC236}">
                <a16:creationId xmlns:a16="http://schemas.microsoft.com/office/drawing/2014/main" xmlns="" id="{C45B3363-1ABF-4BF3-970F-DF524909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87" y="5753040"/>
            <a:ext cx="3110844" cy="233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Construccion\IMG_3457.JPG">
            <a:extLst>
              <a:ext uri="{FF2B5EF4-FFF2-40B4-BE49-F238E27FC236}">
                <a16:creationId xmlns:a16="http://schemas.microsoft.com/office/drawing/2014/main" xmlns="" id="{C1118591-246E-4317-9922-04F14EEB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2" y="5770458"/>
            <a:ext cx="3087620" cy="231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Construccion\IMG_3458.JPG">
            <a:extLst>
              <a:ext uri="{FF2B5EF4-FFF2-40B4-BE49-F238E27FC236}">
                <a16:creationId xmlns:a16="http://schemas.microsoft.com/office/drawing/2014/main" xmlns="" id="{C9A3A4C1-D704-4120-8CFB-166665E40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88" y="3235224"/>
            <a:ext cx="3110843" cy="233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2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076728"/>
            <a:ext cx="6147534" cy="1958568"/>
          </a:xfrm>
        </p:spPr>
        <p:txBody>
          <a:bodyPr>
            <a:normAutofit/>
          </a:bodyPr>
          <a:lstStyle/>
          <a:p>
            <a:r>
              <a:rPr lang="es-ES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VIÑEDOS LA REDONDA, BODEGA DE ALMACEN</a:t>
            </a:r>
          </a:p>
          <a:p>
            <a:pPr marL="0" indent="0" algn="just">
              <a:buNone/>
            </a:pPr>
            <a:r>
              <a:rPr lang="es-MX" sz="1200" dirty="0"/>
              <a:t>EJECUCION DE PROYECTO EN SU TOTALIDAD, ARMADO DE CIMENTACIONES Y TODA LA OBRA CIVIL. APOYO Y DISEÑO EN CUBIERTA A DOS AGUAS.</a:t>
            </a:r>
          </a:p>
          <a:p>
            <a:pPr marL="0" indent="0" algn="just">
              <a:buNone/>
            </a:pPr>
            <a:endParaRPr lang="es-ES" sz="1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460805D-9935-4681-9FBD-5E71C235865B}"/>
              </a:ext>
            </a:extLst>
          </p:cNvPr>
          <p:cNvSpPr/>
          <p:nvPr/>
        </p:nvSpPr>
        <p:spPr>
          <a:xfrm>
            <a:off x="6096000" y="111204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05743" y="-119348"/>
            <a:ext cx="492443" cy="19847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VIÑEDOS LA REDONDA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C9DF580-5870-4474-A975-30FE89C4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7" y="6573206"/>
            <a:ext cx="2978459" cy="223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61A2CC4-EB81-4173-BD1D-5C5AE8E22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14" y="6573206"/>
            <a:ext cx="2978459" cy="223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D0C8186A-6E0B-4BEB-8A07-366B2E061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5" y="3925052"/>
            <a:ext cx="6098748" cy="248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58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F3CA25E-E345-4A78-AF5C-8F57D22B16DB}"/>
              </a:ext>
            </a:extLst>
          </p:cNvPr>
          <p:cNvSpPr/>
          <p:nvPr/>
        </p:nvSpPr>
        <p:spPr>
          <a:xfrm>
            <a:off x="6096000" y="1112044"/>
            <a:ext cx="534721" cy="826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7B22F41D-0D0F-4B03-918B-49EFEE95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86" y="1433778"/>
            <a:ext cx="4757402" cy="946487"/>
          </a:xfrm>
        </p:spPr>
        <p:txBody>
          <a:bodyPr/>
          <a:lstStyle/>
          <a:p>
            <a:r>
              <a:rPr lang="es-MX" dirty="0"/>
              <a:t>PROYECTOS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6D0581-24C4-45CE-8E30-4FB71F38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197" y="3235224"/>
            <a:ext cx="2727735" cy="1534420"/>
          </a:xfrm>
        </p:spPr>
        <p:txBody>
          <a:bodyPr>
            <a:normAutofit lnSpcReduction="10000"/>
          </a:bodyPr>
          <a:lstStyle/>
          <a:p>
            <a:r>
              <a:rPr lang="es-ES" sz="1800" dirty="0">
                <a:solidFill>
                  <a:schemeClr val="accent1"/>
                </a:solidFill>
                <a:latin typeface="Agency FB" panose="020B0503020202020204" pitchFamily="34" charset="0"/>
              </a:rPr>
              <a:t>DYMI ARQUITECTURA</a:t>
            </a:r>
          </a:p>
          <a:p>
            <a:pPr marL="0" indent="0" algn="just">
              <a:buNone/>
            </a:pPr>
            <a:r>
              <a:rPr lang="es-ES" sz="1200" dirty="0"/>
              <a:t>PARQUE INDUSTRIAL BERNARDO QUINTANA, QRO.</a:t>
            </a:r>
          </a:p>
          <a:p>
            <a:pPr marL="0" indent="0" algn="just">
              <a:buNone/>
            </a:pPr>
            <a:r>
              <a:rPr lang="es-ES" sz="1200" dirty="0"/>
              <a:t>REMODELAION DE OFICINAS ADMINISTRATIVAS, REHABILITACION DE BODEGA DE MATERIALES.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81FCF60-9730-497C-9386-BB911D242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96" y="8403794"/>
            <a:ext cx="1965435" cy="865864"/>
          </a:xfrm>
          <a:prstGeom prst="rect">
            <a:avLst/>
          </a:prstGeom>
        </p:spPr>
      </p:pic>
      <p:sp>
        <p:nvSpPr>
          <p:cNvPr id="8" name="9 CuadroTexto">
            <a:extLst>
              <a:ext uri="{FF2B5EF4-FFF2-40B4-BE49-F238E27FC236}">
                <a16:creationId xmlns:a16="http://schemas.microsoft.com/office/drawing/2014/main" xmlns="" id="{07C834E7-9598-493F-A7FC-8523B8B7DF82}"/>
              </a:ext>
            </a:extLst>
          </p:cNvPr>
          <p:cNvSpPr txBox="1"/>
          <p:nvPr/>
        </p:nvSpPr>
        <p:spPr>
          <a:xfrm>
            <a:off x="6115197" y="97536"/>
            <a:ext cx="492443" cy="1972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DYMI ARQUITECTURA</a:t>
            </a:r>
          </a:p>
        </p:txBody>
      </p:sp>
      <p:pic>
        <p:nvPicPr>
          <p:cNvPr id="11" name="Picture 2" descr="C:\Users\Pavilion\Desktop\Documentos DYMI Arq\fotos DYMI\IMG_2599.JPG">
            <a:extLst>
              <a:ext uri="{FF2B5EF4-FFF2-40B4-BE49-F238E27FC236}">
                <a16:creationId xmlns:a16="http://schemas.microsoft.com/office/drawing/2014/main" xmlns="" id="{D1B17143-D453-40FD-9446-D539DD4A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1" y="5724378"/>
            <a:ext cx="2946019" cy="22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avilion\Desktop\Documentos DYMI Arq\fotos DYMI\IMG_2571.JPG">
            <a:extLst>
              <a:ext uri="{FF2B5EF4-FFF2-40B4-BE49-F238E27FC236}">
                <a16:creationId xmlns:a16="http://schemas.microsoft.com/office/drawing/2014/main" xmlns="" id="{AD950666-2A74-4FBB-93DE-02FC265E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11" y="3233778"/>
            <a:ext cx="2946019" cy="22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Pavilion\Desktop\Documentos DYMI Arq\fotos DYMI\IMG_2596.JPG">
            <a:extLst>
              <a:ext uri="{FF2B5EF4-FFF2-40B4-BE49-F238E27FC236}">
                <a16:creationId xmlns:a16="http://schemas.microsoft.com/office/drawing/2014/main" xmlns="" id="{68210B0B-E60D-45DE-BC21-9D7F9701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6" y="5736570"/>
            <a:ext cx="2946019" cy="220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3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4900</TotalTime>
  <Words>845</Words>
  <Application>Microsoft Office PowerPoint</Application>
  <PresentationFormat>Personalizado</PresentationFormat>
  <Paragraphs>148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Agency FB</vt:lpstr>
      <vt:lpstr>Arial</vt:lpstr>
      <vt:lpstr>Arial Narrow</vt:lpstr>
      <vt:lpstr>Century Gothic</vt:lpstr>
      <vt:lpstr>Courier New</vt:lpstr>
      <vt:lpstr>Wingdings 3</vt:lpstr>
      <vt:lpstr>Sala de reuniones Ion</vt:lpstr>
      <vt:lpstr>Presentación de PowerPoint</vt:lpstr>
      <vt:lpstr>ADMINISTRACIÓN</vt:lpstr>
      <vt:lpstr>QUIÉNES SOMOS</vt:lpstr>
      <vt:lpstr>VISIÓN</vt:lpstr>
      <vt:lpstr>Presentación de PowerPoint</vt:lpstr>
      <vt:lpstr>PROYECTOS</vt:lpstr>
      <vt:lpstr>PROYECTOS</vt:lpstr>
      <vt:lpstr>PROYECTOS</vt:lpstr>
      <vt:lpstr>PROYECTOS</vt:lpstr>
      <vt:lpstr>PROYECTOS</vt:lpstr>
      <vt:lpstr>PROYECTOS HABITACIONALES</vt:lpstr>
      <vt:lpstr>PROYECTOS HABITACIONALES</vt:lpstr>
      <vt:lpstr>PROYECTOS HABITACIONALES</vt:lpstr>
      <vt:lpstr>PROYECTOS HABITACIONALES</vt:lpstr>
      <vt:lpstr>PROYECTOS HABITACIONALES</vt:lpstr>
      <vt:lpstr>PROYECTOS HABITACIONALES</vt:lpstr>
      <vt:lpstr>PROYECTOS</vt:lpstr>
      <vt:lpstr>PROYECTOS</vt:lpstr>
      <vt:lpstr>PROYECTOS</vt:lpstr>
      <vt:lpstr>PROYECTOS</vt:lpstr>
      <vt:lpstr>PROYECTOS</vt:lpstr>
      <vt:lpstr>PROYECTOS</vt:lpstr>
      <vt:lpstr>PROYECTOS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Ferenza construcciones &amp; proyectos s.a. de C.V.</dc:title>
  <dc:creator>karloz hdz</dc:creator>
  <cp:lastModifiedBy>karloz hdz</cp:lastModifiedBy>
  <cp:revision>48</cp:revision>
  <dcterms:created xsi:type="dcterms:W3CDTF">2018-06-13T15:52:15Z</dcterms:created>
  <dcterms:modified xsi:type="dcterms:W3CDTF">2020-02-05T17:14:34Z</dcterms:modified>
</cp:coreProperties>
</file>